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 id="267" r:id="rId12"/>
    <p:sldId id="264" r:id="rId13"/>
    <p:sldId id="270" r:id="rId14"/>
    <p:sldId id="271" r:id="rId15"/>
    <p:sldId id="268" r:id="rId16"/>
    <p:sldId id="269" r:id="rId17"/>
    <p:sldId id="272" r:id="rId18"/>
    <p:sldId id="273" r:id="rId19"/>
    <p:sldId id="274"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7"/>
    <p:restoredTop sz="96291"/>
  </p:normalViewPr>
  <p:slideViewPr>
    <p:cSldViewPr snapToGrid="0" snapToObjects="1">
      <p:cViewPr varScale="1">
        <p:scale>
          <a:sx n="117" d="100"/>
          <a:sy n="117" d="100"/>
        </p:scale>
        <p:origin x="176"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83FA7-338E-134C-B4BC-95A5133BDFC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FDD7340-6E22-6743-B2F2-192F809098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9ECDE0-5305-C94C-A696-6B4332A09F2B}"/>
              </a:ext>
            </a:extLst>
          </p:cNvPr>
          <p:cNvSpPr>
            <a:spLocks noGrp="1"/>
          </p:cNvSpPr>
          <p:nvPr>
            <p:ph type="dt" sz="half" idx="10"/>
          </p:nvPr>
        </p:nvSpPr>
        <p:spPr/>
        <p:txBody>
          <a:bodyPr/>
          <a:lstStyle/>
          <a:p>
            <a:fld id="{02E3E1BE-CCEF-7F4B-B729-8356456D1AC5}" type="datetimeFigureOut">
              <a:rPr lang="en-US" smtClean="0"/>
              <a:t>3/10/21</a:t>
            </a:fld>
            <a:endParaRPr lang="en-US"/>
          </a:p>
        </p:txBody>
      </p:sp>
      <p:sp>
        <p:nvSpPr>
          <p:cNvPr id="5" name="Footer Placeholder 4">
            <a:extLst>
              <a:ext uri="{FF2B5EF4-FFF2-40B4-BE49-F238E27FC236}">
                <a16:creationId xmlns:a16="http://schemas.microsoft.com/office/drawing/2014/main" id="{142C683F-DB0F-3D4C-B797-8BC2D68D66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FADB12-03D0-E94A-B05D-9758CF7DCE1E}"/>
              </a:ext>
            </a:extLst>
          </p:cNvPr>
          <p:cNvSpPr>
            <a:spLocks noGrp="1"/>
          </p:cNvSpPr>
          <p:nvPr>
            <p:ph type="sldNum" sz="quarter" idx="12"/>
          </p:nvPr>
        </p:nvSpPr>
        <p:spPr/>
        <p:txBody>
          <a:bodyPr/>
          <a:lstStyle/>
          <a:p>
            <a:fld id="{2D54FDB1-E5F6-E24C-92D2-BD28F727EC3D}" type="slidenum">
              <a:rPr lang="en-US" smtClean="0"/>
              <a:t>‹#›</a:t>
            </a:fld>
            <a:endParaRPr lang="en-US"/>
          </a:p>
        </p:txBody>
      </p:sp>
    </p:spTree>
    <p:extLst>
      <p:ext uri="{BB962C8B-B14F-4D97-AF65-F5344CB8AC3E}">
        <p14:creationId xmlns:p14="http://schemas.microsoft.com/office/powerpoint/2010/main" val="3412211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DFDB2-4EA0-3446-BE65-8DD9CE37C1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92A1B-264D-BF4F-B4F6-C92786B9F38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1CF712-BCFD-DF45-9535-4D74C81E9625}"/>
              </a:ext>
            </a:extLst>
          </p:cNvPr>
          <p:cNvSpPr>
            <a:spLocks noGrp="1"/>
          </p:cNvSpPr>
          <p:nvPr>
            <p:ph type="dt" sz="half" idx="10"/>
          </p:nvPr>
        </p:nvSpPr>
        <p:spPr/>
        <p:txBody>
          <a:bodyPr/>
          <a:lstStyle/>
          <a:p>
            <a:fld id="{02E3E1BE-CCEF-7F4B-B729-8356456D1AC5}" type="datetimeFigureOut">
              <a:rPr lang="en-US" smtClean="0"/>
              <a:t>3/10/21</a:t>
            </a:fld>
            <a:endParaRPr lang="en-US"/>
          </a:p>
        </p:txBody>
      </p:sp>
      <p:sp>
        <p:nvSpPr>
          <p:cNvPr id="5" name="Footer Placeholder 4">
            <a:extLst>
              <a:ext uri="{FF2B5EF4-FFF2-40B4-BE49-F238E27FC236}">
                <a16:creationId xmlns:a16="http://schemas.microsoft.com/office/drawing/2014/main" id="{440369BC-519F-1143-A5E6-63F39C6DAB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1DA940-833B-E549-B19A-21094B8CCCEB}"/>
              </a:ext>
            </a:extLst>
          </p:cNvPr>
          <p:cNvSpPr>
            <a:spLocks noGrp="1"/>
          </p:cNvSpPr>
          <p:nvPr>
            <p:ph type="sldNum" sz="quarter" idx="12"/>
          </p:nvPr>
        </p:nvSpPr>
        <p:spPr/>
        <p:txBody>
          <a:bodyPr/>
          <a:lstStyle/>
          <a:p>
            <a:fld id="{2D54FDB1-E5F6-E24C-92D2-BD28F727EC3D}" type="slidenum">
              <a:rPr lang="en-US" smtClean="0"/>
              <a:t>‹#›</a:t>
            </a:fld>
            <a:endParaRPr lang="en-US"/>
          </a:p>
        </p:txBody>
      </p:sp>
    </p:spTree>
    <p:extLst>
      <p:ext uri="{BB962C8B-B14F-4D97-AF65-F5344CB8AC3E}">
        <p14:creationId xmlns:p14="http://schemas.microsoft.com/office/powerpoint/2010/main" val="374911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A570624-E8B3-5A4D-B22C-5E88C82B6E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FFDD75-08A2-A04A-AB48-A04A94C183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9E7836-C352-134D-9A59-891CA46A22AA}"/>
              </a:ext>
            </a:extLst>
          </p:cNvPr>
          <p:cNvSpPr>
            <a:spLocks noGrp="1"/>
          </p:cNvSpPr>
          <p:nvPr>
            <p:ph type="dt" sz="half" idx="10"/>
          </p:nvPr>
        </p:nvSpPr>
        <p:spPr/>
        <p:txBody>
          <a:bodyPr/>
          <a:lstStyle/>
          <a:p>
            <a:fld id="{02E3E1BE-CCEF-7F4B-B729-8356456D1AC5}" type="datetimeFigureOut">
              <a:rPr lang="en-US" smtClean="0"/>
              <a:t>3/10/21</a:t>
            </a:fld>
            <a:endParaRPr lang="en-US"/>
          </a:p>
        </p:txBody>
      </p:sp>
      <p:sp>
        <p:nvSpPr>
          <p:cNvPr id="5" name="Footer Placeholder 4">
            <a:extLst>
              <a:ext uri="{FF2B5EF4-FFF2-40B4-BE49-F238E27FC236}">
                <a16:creationId xmlns:a16="http://schemas.microsoft.com/office/drawing/2014/main" id="{EBF79FD1-0000-E64B-A6A3-F8FF060A5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13DD77-6B49-1249-8116-50DAE0455E22}"/>
              </a:ext>
            </a:extLst>
          </p:cNvPr>
          <p:cNvSpPr>
            <a:spLocks noGrp="1"/>
          </p:cNvSpPr>
          <p:nvPr>
            <p:ph type="sldNum" sz="quarter" idx="12"/>
          </p:nvPr>
        </p:nvSpPr>
        <p:spPr/>
        <p:txBody>
          <a:bodyPr/>
          <a:lstStyle/>
          <a:p>
            <a:fld id="{2D54FDB1-E5F6-E24C-92D2-BD28F727EC3D}" type="slidenum">
              <a:rPr lang="en-US" smtClean="0"/>
              <a:t>‹#›</a:t>
            </a:fld>
            <a:endParaRPr lang="en-US"/>
          </a:p>
        </p:txBody>
      </p:sp>
    </p:spTree>
    <p:extLst>
      <p:ext uri="{BB962C8B-B14F-4D97-AF65-F5344CB8AC3E}">
        <p14:creationId xmlns:p14="http://schemas.microsoft.com/office/powerpoint/2010/main" val="21931539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14F24-5E8E-8C4A-81E8-899ACD2690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89D00C-850E-8647-B9B2-61F7CF33ED0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9378FB-F016-C742-9409-EF638781BF37}"/>
              </a:ext>
            </a:extLst>
          </p:cNvPr>
          <p:cNvSpPr>
            <a:spLocks noGrp="1"/>
          </p:cNvSpPr>
          <p:nvPr>
            <p:ph type="dt" sz="half" idx="10"/>
          </p:nvPr>
        </p:nvSpPr>
        <p:spPr/>
        <p:txBody>
          <a:bodyPr/>
          <a:lstStyle/>
          <a:p>
            <a:fld id="{02E3E1BE-CCEF-7F4B-B729-8356456D1AC5}" type="datetimeFigureOut">
              <a:rPr lang="en-US" smtClean="0"/>
              <a:t>3/10/21</a:t>
            </a:fld>
            <a:endParaRPr lang="en-US"/>
          </a:p>
        </p:txBody>
      </p:sp>
      <p:sp>
        <p:nvSpPr>
          <p:cNvPr id="5" name="Footer Placeholder 4">
            <a:extLst>
              <a:ext uri="{FF2B5EF4-FFF2-40B4-BE49-F238E27FC236}">
                <a16:creationId xmlns:a16="http://schemas.microsoft.com/office/drawing/2014/main" id="{FC776A19-A74A-3A48-90A5-8285F53053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4023DC-1FD1-454B-B2A9-95B727D7AE35}"/>
              </a:ext>
            </a:extLst>
          </p:cNvPr>
          <p:cNvSpPr>
            <a:spLocks noGrp="1"/>
          </p:cNvSpPr>
          <p:nvPr>
            <p:ph type="sldNum" sz="quarter" idx="12"/>
          </p:nvPr>
        </p:nvSpPr>
        <p:spPr/>
        <p:txBody>
          <a:bodyPr/>
          <a:lstStyle/>
          <a:p>
            <a:fld id="{2D54FDB1-E5F6-E24C-92D2-BD28F727EC3D}" type="slidenum">
              <a:rPr lang="en-US" smtClean="0"/>
              <a:t>‹#›</a:t>
            </a:fld>
            <a:endParaRPr lang="en-US"/>
          </a:p>
        </p:txBody>
      </p:sp>
    </p:spTree>
    <p:extLst>
      <p:ext uri="{BB962C8B-B14F-4D97-AF65-F5344CB8AC3E}">
        <p14:creationId xmlns:p14="http://schemas.microsoft.com/office/powerpoint/2010/main" val="4212103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E8C34-B102-0847-9807-E6823DF281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EFA68D-52DB-0240-87AA-D4414CC07F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51C5198-F61E-1449-99AF-4477DF158205}"/>
              </a:ext>
            </a:extLst>
          </p:cNvPr>
          <p:cNvSpPr>
            <a:spLocks noGrp="1"/>
          </p:cNvSpPr>
          <p:nvPr>
            <p:ph type="dt" sz="half" idx="10"/>
          </p:nvPr>
        </p:nvSpPr>
        <p:spPr/>
        <p:txBody>
          <a:bodyPr/>
          <a:lstStyle/>
          <a:p>
            <a:fld id="{02E3E1BE-CCEF-7F4B-B729-8356456D1AC5}" type="datetimeFigureOut">
              <a:rPr lang="en-US" smtClean="0"/>
              <a:t>3/10/21</a:t>
            </a:fld>
            <a:endParaRPr lang="en-US"/>
          </a:p>
        </p:txBody>
      </p:sp>
      <p:sp>
        <p:nvSpPr>
          <p:cNvPr id="5" name="Footer Placeholder 4">
            <a:extLst>
              <a:ext uri="{FF2B5EF4-FFF2-40B4-BE49-F238E27FC236}">
                <a16:creationId xmlns:a16="http://schemas.microsoft.com/office/drawing/2014/main" id="{77DEC42A-5A17-B548-A16D-5BC8BD1A23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228CBD-DB37-F845-A0CA-DCDB662020C7}"/>
              </a:ext>
            </a:extLst>
          </p:cNvPr>
          <p:cNvSpPr>
            <a:spLocks noGrp="1"/>
          </p:cNvSpPr>
          <p:nvPr>
            <p:ph type="sldNum" sz="quarter" idx="12"/>
          </p:nvPr>
        </p:nvSpPr>
        <p:spPr/>
        <p:txBody>
          <a:bodyPr/>
          <a:lstStyle/>
          <a:p>
            <a:fld id="{2D54FDB1-E5F6-E24C-92D2-BD28F727EC3D}" type="slidenum">
              <a:rPr lang="en-US" smtClean="0"/>
              <a:t>‹#›</a:t>
            </a:fld>
            <a:endParaRPr lang="en-US"/>
          </a:p>
        </p:txBody>
      </p:sp>
    </p:spTree>
    <p:extLst>
      <p:ext uri="{BB962C8B-B14F-4D97-AF65-F5344CB8AC3E}">
        <p14:creationId xmlns:p14="http://schemas.microsoft.com/office/powerpoint/2010/main" val="382670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761CB-B881-8F4B-BD73-2FF6BE1E15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E72924-E541-DF41-A7EC-8DD595D46CC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68682A7-2DB4-7E4E-8826-ED86D723535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2F6275C-13B6-4543-8B84-74418AF09503}"/>
              </a:ext>
            </a:extLst>
          </p:cNvPr>
          <p:cNvSpPr>
            <a:spLocks noGrp="1"/>
          </p:cNvSpPr>
          <p:nvPr>
            <p:ph type="dt" sz="half" idx="10"/>
          </p:nvPr>
        </p:nvSpPr>
        <p:spPr/>
        <p:txBody>
          <a:bodyPr/>
          <a:lstStyle/>
          <a:p>
            <a:fld id="{02E3E1BE-CCEF-7F4B-B729-8356456D1AC5}" type="datetimeFigureOut">
              <a:rPr lang="en-US" smtClean="0"/>
              <a:t>3/10/21</a:t>
            </a:fld>
            <a:endParaRPr lang="en-US"/>
          </a:p>
        </p:txBody>
      </p:sp>
      <p:sp>
        <p:nvSpPr>
          <p:cNvPr id="6" name="Footer Placeholder 5">
            <a:extLst>
              <a:ext uri="{FF2B5EF4-FFF2-40B4-BE49-F238E27FC236}">
                <a16:creationId xmlns:a16="http://schemas.microsoft.com/office/drawing/2014/main" id="{40B8F0F9-5C47-9E42-840D-C2D2D61EAF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AA4FE9-EECE-4B45-89BA-8457DAFF49E3}"/>
              </a:ext>
            </a:extLst>
          </p:cNvPr>
          <p:cNvSpPr>
            <a:spLocks noGrp="1"/>
          </p:cNvSpPr>
          <p:nvPr>
            <p:ph type="sldNum" sz="quarter" idx="12"/>
          </p:nvPr>
        </p:nvSpPr>
        <p:spPr/>
        <p:txBody>
          <a:bodyPr/>
          <a:lstStyle/>
          <a:p>
            <a:fld id="{2D54FDB1-E5F6-E24C-92D2-BD28F727EC3D}" type="slidenum">
              <a:rPr lang="en-US" smtClean="0"/>
              <a:t>‹#›</a:t>
            </a:fld>
            <a:endParaRPr lang="en-US"/>
          </a:p>
        </p:txBody>
      </p:sp>
    </p:spTree>
    <p:extLst>
      <p:ext uri="{BB962C8B-B14F-4D97-AF65-F5344CB8AC3E}">
        <p14:creationId xmlns:p14="http://schemas.microsoft.com/office/powerpoint/2010/main" val="617538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FE580-9E93-BE4D-A6B5-ADFCA317E3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7791FA3-BB74-F746-AE4C-9C69596831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AF3EFA2-C067-1543-A6EC-336D286664C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929FCC7-F2BE-DA4A-BD8D-460B0D29AD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D8625FD-6524-8249-8735-4806AD25FF0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4F3A2AE-A113-3A41-AA40-913C520BB403}"/>
              </a:ext>
            </a:extLst>
          </p:cNvPr>
          <p:cNvSpPr>
            <a:spLocks noGrp="1"/>
          </p:cNvSpPr>
          <p:nvPr>
            <p:ph type="dt" sz="half" idx="10"/>
          </p:nvPr>
        </p:nvSpPr>
        <p:spPr/>
        <p:txBody>
          <a:bodyPr/>
          <a:lstStyle/>
          <a:p>
            <a:fld id="{02E3E1BE-CCEF-7F4B-B729-8356456D1AC5}" type="datetimeFigureOut">
              <a:rPr lang="en-US" smtClean="0"/>
              <a:t>3/10/21</a:t>
            </a:fld>
            <a:endParaRPr lang="en-US"/>
          </a:p>
        </p:txBody>
      </p:sp>
      <p:sp>
        <p:nvSpPr>
          <p:cNvPr id="8" name="Footer Placeholder 7">
            <a:extLst>
              <a:ext uri="{FF2B5EF4-FFF2-40B4-BE49-F238E27FC236}">
                <a16:creationId xmlns:a16="http://schemas.microsoft.com/office/drawing/2014/main" id="{BC868E20-44B8-F94B-9711-45F134711E5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EE5E6E-B01E-3F45-8308-B41900393E5F}"/>
              </a:ext>
            </a:extLst>
          </p:cNvPr>
          <p:cNvSpPr>
            <a:spLocks noGrp="1"/>
          </p:cNvSpPr>
          <p:nvPr>
            <p:ph type="sldNum" sz="quarter" idx="12"/>
          </p:nvPr>
        </p:nvSpPr>
        <p:spPr/>
        <p:txBody>
          <a:bodyPr/>
          <a:lstStyle/>
          <a:p>
            <a:fld id="{2D54FDB1-E5F6-E24C-92D2-BD28F727EC3D}" type="slidenum">
              <a:rPr lang="en-US" smtClean="0"/>
              <a:t>‹#›</a:t>
            </a:fld>
            <a:endParaRPr lang="en-US"/>
          </a:p>
        </p:txBody>
      </p:sp>
    </p:spTree>
    <p:extLst>
      <p:ext uri="{BB962C8B-B14F-4D97-AF65-F5344CB8AC3E}">
        <p14:creationId xmlns:p14="http://schemas.microsoft.com/office/powerpoint/2010/main" val="767703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3A3DD-3856-544E-A430-2C3702BCA5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2FA28BC-E378-B049-B87C-3E62BABA4D8C}"/>
              </a:ext>
            </a:extLst>
          </p:cNvPr>
          <p:cNvSpPr>
            <a:spLocks noGrp="1"/>
          </p:cNvSpPr>
          <p:nvPr>
            <p:ph type="dt" sz="half" idx="10"/>
          </p:nvPr>
        </p:nvSpPr>
        <p:spPr/>
        <p:txBody>
          <a:bodyPr/>
          <a:lstStyle/>
          <a:p>
            <a:fld id="{02E3E1BE-CCEF-7F4B-B729-8356456D1AC5}" type="datetimeFigureOut">
              <a:rPr lang="en-US" smtClean="0"/>
              <a:t>3/10/21</a:t>
            </a:fld>
            <a:endParaRPr lang="en-US"/>
          </a:p>
        </p:txBody>
      </p:sp>
      <p:sp>
        <p:nvSpPr>
          <p:cNvPr id="4" name="Footer Placeholder 3">
            <a:extLst>
              <a:ext uri="{FF2B5EF4-FFF2-40B4-BE49-F238E27FC236}">
                <a16:creationId xmlns:a16="http://schemas.microsoft.com/office/drawing/2014/main" id="{259B9C5B-9CEA-2E4B-8BC7-534DB7C7A5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AE91DC1-1522-0349-BB1E-4B07312C0124}"/>
              </a:ext>
            </a:extLst>
          </p:cNvPr>
          <p:cNvSpPr>
            <a:spLocks noGrp="1"/>
          </p:cNvSpPr>
          <p:nvPr>
            <p:ph type="sldNum" sz="quarter" idx="12"/>
          </p:nvPr>
        </p:nvSpPr>
        <p:spPr/>
        <p:txBody>
          <a:bodyPr/>
          <a:lstStyle/>
          <a:p>
            <a:fld id="{2D54FDB1-E5F6-E24C-92D2-BD28F727EC3D}" type="slidenum">
              <a:rPr lang="en-US" smtClean="0"/>
              <a:t>‹#›</a:t>
            </a:fld>
            <a:endParaRPr lang="en-US"/>
          </a:p>
        </p:txBody>
      </p:sp>
    </p:spTree>
    <p:extLst>
      <p:ext uri="{BB962C8B-B14F-4D97-AF65-F5344CB8AC3E}">
        <p14:creationId xmlns:p14="http://schemas.microsoft.com/office/powerpoint/2010/main" val="3136972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49E35B-EE66-3942-85DF-05776500A9D0}"/>
              </a:ext>
            </a:extLst>
          </p:cNvPr>
          <p:cNvSpPr>
            <a:spLocks noGrp="1"/>
          </p:cNvSpPr>
          <p:nvPr>
            <p:ph type="dt" sz="half" idx="10"/>
          </p:nvPr>
        </p:nvSpPr>
        <p:spPr/>
        <p:txBody>
          <a:bodyPr/>
          <a:lstStyle/>
          <a:p>
            <a:fld id="{02E3E1BE-CCEF-7F4B-B729-8356456D1AC5}" type="datetimeFigureOut">
              <a:rPr lang="en-US" smtClean="0"/>
              <a:t>3/10/21</a:t>
            </a:fld>
            <a:endParaRPr lang="en-US"/>
          </a:p>
        </p:txBody>
      </p:sp>
      <p:sp>
        <p:nvSpPr>
          <p:cNvPr id="3" name="Footer Placeholder 2">
            <a:extLst>
              <a:ext uri="{FF2B5EF4-FFF2-40B4-BE49-F238E27FC236}">
                <a16:creationId xmlns:a16="http://schemas.microsoft.com/office/drawing/2014/main" id="{2963C119-3524-B24C-8433-5655AFA1BC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BE392C-0592-0649-BE2C-6247ADA54006}"/>
              </a:ext>
            </a:extLst>
          </p:cNvPr>
          <p:cNvSpPr>
            <a:spLocks noGrp="1"/>
          </p:cNvSpPr>
          <p:nvPr>
            <p:ph type="sldNum" sz="quarter" idx="12"/>
          </p:nvPr>
        </p:nvSpPr>
        <p:spPr/>
        <p:txBody>
          <a:bodyPr/>
          <a:lstStyle/>
          <a:p>
            <a:fld id="{2D54FDB1-E5F6-E24C-92D2-BD28F727EC3D}" type="slidenum">
              <a:rPr lang="en-US" smtClean="0"/>
              <a:t>‹#›</a:t>
            </a:fld>
            <a:endParaRPr lang="en-US"/>
          </a:p>
        </p:txBody>
      </p:sp>
    </p:spTree>
    <p:extLst>
      <p:ext uri="{BB962C8B-B14F-4D97-AF65-F5344CB8AC3E}">
        <p14:creationId xmlns:p14="http://schemas.microsoft.com/office/powerpoint/2010/main" val="3889699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D73A9-1510-CC4A-8719-38A276AC09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38D1EF9-6478-8A45-8CAB-C151069ADC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4D28AA0-8F12-9645-8DE5-8B610C1ADC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A0DE10D-8D05-5146-AB52-7785CB14487E}"/>
              </a:ext>
            </a:extLst>
          </p:cNvPr>
          <p:cNvSpPr>
            <a:spLocks noGrp="1"/>
          </p:cNvSpPr>
          <p:nvPr>
            <p:ph type="dt" sz="half" idx="10"/>
          </p:nvPr>
        </p:nvSpPr>
        <p:spPr/>
        <p:txBody>
          <a:bodyPr/>
          <a:lstStyle/>
          <a:p>
            <a:fld id="{02E3E1BE-CCEF-7F4B-B729-8356456D1AC5}" type="datetimeFigureOut">
              <a:rPr lang="en-US" smtClean="0"/>
              <a:t>3/10/21</a:t>
            </a:fld>
            <a:endParaRPr lang="en-US"/>
          </a:p>
        </p:txBody>
      </p:sp>
      <p:sp>
        <p:nvSpPr>
          <p:cNvPr id="6" name="Footer Placeholder 5">
            <a:extLst>
              <a:ext uri="{FF2B5EF4-FFF2-40B4-BE49-F238E27FC236}">
                <a16:creationId xmlns:a16="http://schemas.microsoft.com/office/drawing/2014/main" id="{8377DC1C-6CE2-F848-BABE-89C89759C6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D5DD0D-8368-E74B-9C04-33DA072D7F13}"/>
              </a:ext>
            </a:extLst>
          </p:cNvPr>
          <p:cNvSpPr>
            <a:spLocks noGrp="1"/>
          </p:cNvSpPr>
          <p:nvPr>
            <p:ph type="sldNum" sz="quarter" idx="12"/>
          </p:nvPr>
        </p:nvSpPr>
        <p:spPr/>
        <p:txBody>
          <a:bodyPr/>
          <a:lstStyle/>
          <a:p>
            <a:fld id="{2D54FDB1-E5F6-E24C-92D2-BD28F727EC3D}" type="slidenum">
              <a:rPr lang="en-US" smtClean="0"/>
              <a:t>‹#›</a:t>
            </a:fld>
            <a:endParaRPr lang="en-US"/>
          </a:p>
        </p:txBody>
      </p:sp>
    </p:spTree>
    <p:extLst>
      <p:ext uri="{BB962C8B-B14F-4D97-AF65-F5344CB8AC3E}">
        <p14:creationId xmlns:p14="http://schemas.microsoft.com/office/powerpoint/2010/main" val="158780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24D35-CA1D-8C4C-AF96-9694F9F03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4A5AADC-54FC-9D42-A8AB-4A44ED6979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DE20E89-87E5-864D-B19C-2FE4343BBF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9650F77-6B96-9748-948B-D86EA7E690C4}"/>
              </a:ext>
            </a:extLst>
          </p:cNvPr>
          <p:cNvSpPr>
            <a:spLocks noGrp="1"/>
          </p:cNvSpPr>
          <p:nvPr>
            <p:ph type="dt" sz="half" idx="10"/>
          </p:nvPr>
        </p:nvSpPr>
        <p:spPr/>
        <p:txBody>
          <a:bodyPr/>
          <a:lstStyle/>
          <a:p>
            <a:fld id="{02E3E1BE-CCEF-7F4B-B729-8356456D1AC5}" type="datetimeFigureOut">
              <a:rPr lang="en-US" smtClean="0"/>
              <a:t>3/10/21</a:t>
            </a:fld>
            <a:endParaRPr lang="en-US"/>
          </a:p>
        </p:txBody>
      </p:sp>
      <p:sp>
        <p:nvSpPr>
          <p:cNvPr id="6" name="Footer Placeholder 5">
            <a:extLst>
              <a:ext uri="{FF2B5EF4-FFF2-40B4-BE49-F238E27FC236}">
                <a16:creationId xmlns:a16="http://schemas.microsoft.com/office/drawing/2014/main" id="{98A7F046-6505-074C-AEB6-92187DFBC3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EF721A-EC28-2F44-AE46-033003C93089}"/>
              </a:ext>
            </a:extLst>
          </p:cNvPr>
          <p:cNvSpPr>
            <a:spLocks noGrp="1"/>
          </p:cNvSpPr>
          <p:nvPr>
            <p:ph type="sldNum" sz="quarter" idx="12"/>
          </p:nvPr>
        </p:nvSpPr>
        <p:spPr/>
        <p:txBody>
          <a:bodyPr/>
          <a:lstStyle/>
          <a:p>
            <a:fld id="{2D54FDB1-E5F6-E24C-92D2-BD28F727EC3D}" type="slidenum">
              <a:rPr lang="en-US" smtClean="0"/>
              <a:t>‹#›</a:t>
            </a:fld>
            <a:endParaRPr lang="en-US"/>
          </a:p>
        </p:txBody>
      </p:sp>
    </p:spTree>
    <p:extLst>
      <p:ext uri="{BB962C8B-B14F-4D97-AF65-F5344CB8AC3E}">
        <p14:creationId xmlns:p14="http://schemas.microsoft.com/office/powerpoint/2010/main" val="21992058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239DEB-009E-7848-9B5C-9310195FC6F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81DC73-6A23-384F-B506-41E191523C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D572C8-72B3-B34B-B3BA-ECB6571CFC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E3E1BE-CCEF-7F4B-B729-8356456D1AC5}" type="datetimeFigureOut">
              <a:rPr lang="en-US" smtClean="0"/>
              <a:t>3/10/21</a:t>
            </a:fld>
            <a:endParaRPr lang="en-US"/>
          </a:p>
        </p:txBody>
      </p:sp>
      <p:sp>
        <p:nvSpPr>
          <p:cNvPr id="5" name="Footer Placeholder 4">
            <a:extLst>
              <a:ext uri="{FF2B5EF4-FFF2-40B4-BE49-F238E27FC236}">
                <a16:creationId xmlns:a16="http://schemas.microsoft.com/office/drawing/2014/main" id="{6B39D605-6141-9247-A122-89BFCB13D6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218C9C5-4EAC-7241-A9FA-DDE38C6444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54FDB1-E5F6-E24C-92D2-BD28F727EC3D}" type="slidenum">
              <a:rPr lang="en-US" smtClean="0"/>
              <a:t>‹#›</a:t>
            </a:fld>
            <a:endParaRPr lang="en-US"/>
          </a:p>
        </p:txBody>
      </p:sp>
    </p:spTree>
    <p:extLst>
      <p:ext uri="{BB962C8B-B14F-4D97-AF65-F5344CB8AC3E}">
        <p14:creationId xmlns:p14="http://schemas.microsoft.com/office/powerpoint/2010/main" val="23148169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37005-2273-0C46-962A-BE626850F3AD}"/>
              </a:ext>
            </a:extLst>
          </p:cNvPr>
          <p:cNvSpPr>
            <a:spLocks noGrp="1"/>
          </p:cNvSpPr>
          <p:nvPr>
            <p:ph type="ctrTitle"/>
          </p:nvPr>
        </p:nvSpPr>
        <p:spPr/>
        <p:txBody>
          <a:bodyPr/>
          <a:lstStyle/>
          <a:p>
            <a:r>
              <a:rPr lang="en-US" dirty="0"/>
              <a:t>The Battle of the </a:t>
            </a:r>
            <a:r>
              <a:rPr lang="en-US" dirty="0" err="1"/>
              <a:t>Neighbourhoods</a:t>
            </a:r>
            <a:endParaRPr lang="en-US" dirty="0"/>
          </a:p>
        </p:txBody>
      </p:sp>
      <p:sp>
        <p:nvSpPr>
          <p:cNvPr id="3" name="Subtitle 2">
            <a:extLst>
              <a:ext uri="{FF2B5EF4-FFF2-40B4-BE49-F238E27FC236}">
                <a16:creationId xmlns:a16="http://schemas.microsoft.com/office/drawing/2014/main" id="{4D8A800E-A993-AA48-9E2C-A5828B90E4C7}"/>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025850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K-MEANS CLUSTERING</a:t>
            </a:r>
          </a:p>
        </p:txBody>
      </p:sp>
      <p:pic>
        <p:nvPicPr>
          <p:cNvPr id="6" name="Content Placeholder 5">
            <a:extLst>
              <a:ext uri="{FF2B5EF4-FFF2-40B4-BE49-F238E27FC236}">
                <a16:creationId xmlns:a16="http://schemas.microsoft.com/office/drawing/2014/main" id="{A13F437C-C24F-0C4B-8AB1-149BF7580EB3}"/>
              </a:ext>
            </a:extLst>
          </p:cNvPr>
          <p:cNvPicPr>
            <a:picLocks noGrp="1" noChangeAspect="1"/>
          </p:cNvPicPr>
          <p:nvPr>
            <p:ph idx="1"/>
          </p:nvPr>
        </p:nvPicPr>
        <p:blipFill>
          <a:blip r:embed="rId2"/>
          <a:stretch>
            <a:fillRect/>
          </a:stretch>
        </p:blipFill>
        <p:spPr>
          <a:xfrm>
            <a:off x="2259455" y="3046975"/>
            <a:ext cx="7673090" cy="3811025"/>
          </a:xfrm>
          <a:prstGeom prst="rect">
            <a:avLst/>
          </a:prstGeom>
        </p:spPr>
      </p:pic>
      <p:pic>
        <p:nvPicPr>
          <p:cNvPr id="7" name="Picture 6">
            <a:extLst>
              <a:ext uri="{FF2B5EF4-FFF2-40B4-BE49-F238E27FC236}">
                <a16:creationId xmlns:a16="http://schemas.microsoft.com/office/drawing/2014/main" id="{A11FF883-3FA8-044C-9FC3-5CE189DA1404}"/>
              </a:ext>
            </a:extLst>
          </p:cNvPr>
          <p:cNvPicPr>
            <a:picLocks noChangeAspect="1"/>
          </p:cNvPicPr>
          <p:nvPr/>
        </p:nvPicPr>
        <p:blipFill>
          <a:blip r:embed="rId3"/>
          <a:stretch>
            <a:fillRect/>
          </a:stretch>
        </p:blipFill>
        <p:spPr>
          <a:xfrm>
            <a:off x="0" y="1557786"/>
            <a:ext cx="12192000" cy="1344000"/>
          </a:xfrm>
          <a:prstGeom prst="rect">
            <a:avLst/>
          </a:prstGeom>
        </p:spPr>
      </p:pic>
    </p:spTree>
    <p:extLst>
      <p:ext uri="{BB962C8B-B14F-4D97-AF65-F5344CB8AC3E}">
        <p14:creationId xmlns:p14="http://schemas.microsoft.com/office/powerpoint/2010/main" val="17867262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 WORKFLOW</a:t>
            </a:r>
          </a:p>
        </p:txBody>
      </p:sp>
      <p:sp>
        <p:nvSpPr>
          <p:cNvPr id="3" name="Content Placeholder 2"/>
          <p:cNvSpPr>
            <a:spLocks noGrp="1"/>
          </p:cNvSpPr>
          <p:nvPr>
            <p:ph idx="1"/>
          </p:nvPr>
        </p:nvSpPr>
        <p:spPr>
          <a:xfrm>
            <a:off x="838200" y="1253331"/>
            <a:ext cx="10515600" cy="4351338"/>
          </a:xfrm>
        </p:spPr>
        <p:txBody>
          <a:bodyPr/>
          <a:lstStyle/>
          <a:p>
            <a:pPr>
              <a:buNone/>
            </a:pPr>
            <a:endParaRPr lang="en-IN" dirty="0"/>
          </a:p>
          <a:p>
            <a:r>
              <a:rPr lang="en-IN" dirty="0"/>
              <a:t>Using Foursquare API Location data from Developer website to obtain all necessary information for Toronto and its neighbourhoods</a:t>
            </a:r>
          </a:p>
          <a:p>
            <a:r>
              <a:rPr lang="en-IN" dirty="0"/>
              <a:t>Due to API request limits, the radius was set to 100 and the calls to 500</a:t>
            </a:r>
          </a:p>
          <a:p>
            <a:pPr>
              <a:buNone/>
            </a:pPr>
            <a:r>
              <a:rPr lang="en-IN" dirty="0"/>
              <a:t>   </a:t>
            </a:r>
          </a:p>
          <a:p>
            <a:pPr>
              <a:buNone/>
            </a:pPr>
            <a:endParaRPr lang="en-IN" dirty="0"/>
          </a:p>
        </p:txBody>
      </p:sp>
    </p:spTree>
    <p:extLst>
      <p:ext uri="{BB962C8B-B14F-4D97-AF65-F5344CB8AC3E}">
        <p14:creationId xmlns:p14="http://schemas.microsoft.com/office/powerpoint/2010/main" val="39201743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09D5C-0A44-E743-BBD3-830E2B857300}"/>
              </a:ext>
            </a:extLst>
          </p:cNvPr>
          <p:cNvSpPr>
            <a:spLocks noGrp="1"/>
          </p:cNvSpPr>
          <p:nvPr>
            <p:ph type="title"/>
          </p:nvPr>
        </p:nvSpPr>
        <p:spPr/>
        <p:txBody>
          <a:bodyPr/>
          <a:lstStyle/>
          <a:p>
            <a:r>
              <a:rPr lang="en-US" dirty="0"/>
              <a:t>Results: Map of Downtown Toronto using k-means clustering</a:t>
            </a:r>
          </a:p>
        </p:txBody>
      </p:sp>
      <p:pic>
        <p:nvPicPr>
          <p:cNvPr id="5" name="Content Placeholder 4">
            <a:extLst>
              <a:ext uri="{FF2B5EF4-FFF2-40B4-BE49-F238E27FC236}">
                <a16:creationId xmlns:a16="http://schemas.microsoft.com/office/drawing/2014/main" id="{180BCDF7-F7C2-614B-B9CE-430809A6DEBC}"/>
              </a:ext>
            </a:extLst>
          </p:cNvPr>
          <p:cNvPicPr>
            <a:picLocks noGrp="1" noChangeAspect="1"/>
          </p:cNvPicPr>
          <p:nvPr>
            <p:ph idx="1"/>
          </p:nvPr>
        </p:nvPicPr>
        <p:blipFill>
          <a:blip r:embed="rId2"/>
          <a:stretch>
            <a:fillRect/>
          </a:stretch>
        </p:blipFill>
        <p:spPr>
          <a:xfrm>
            <a:off x="838200" y="1805790"/>
            <a:ext cx="10515600" cy="3641499"/>
          </a:xfrm>
          <a:prstGeom prst="rect">
            <a:avLst/>
          </a:prstGeom>
        </p:spPr>
      </p:pic>
    </p:spTree>
    <p:extLst>
      <p:ext uri="{BB962C8B-B14F-4D97-AF65-F5344CB8AC3E}">
        <p14:creationId xmlns:p14="http://schemas.microsoft.com/office/powerpoint/2010/main" val="14073784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09D5C-0A44-E743-BBD3-830E2B857300}"/>
              </a:ext>
            </a:extLst>
          </p:cNvPr>
          <p:cNvSpPr>
            <a:spLocks noGrp="1"/>
          </p:cNvSpPr>
          <p:nvPr>
            <p:ph type="title"/>
          </p:nvPr>
        </p:nvSpPr>
        <p:spPr/>
        <p:txBody>
          <a:bodyPr/>
          <a:lstStyle/>
          <a:p>
            <a:r>
              <a:rPr lang="en-US" dirty="0"/>
              <a:t>Results: Downtown Toronto </a:t>
            </a:r>
            <a:r>
              <a:rPr lang="en-US" dirty="0" err="1"/>
              <a:t>dataframes</a:t>
            </a:r>
            <a:r>
              <a:rPr lang="en-US" dirty="0"/>
              <a:t> from k-means clustering</a:t>
            </a:r>
          </a:p>
        </p:txBody>
      </p:sp>
      <p:pic>
        <p:nvPicPr>
          <p:cNvPr id="6" name="Content Placeholder 5">
            <a:extLst>
              <a:ext uri="{FF2B5EF4-FFF2-40B4-BE49-F238E27FC236}">
                <a16:creationId xmlns:a16="http://schemas.microsoft.com/office/drawing/2014/main" id="{F228A603-57F5-5740-AAD4-5F863416C1E2}"/>
              </a:ext>
            </a:extLst>
          </p:cNvPr>
          <p:cNvPicPr>
            <a:picLocks noGrp="1" noChangeAspect="1"/>
          </p:cNvPicPr>
          <p:nvPr>
            <p:ph idx="1"/>
          </p:nvPr>
        </p:nvPicPr>
        <p:blipFill>
          <a:blip r:embed="rId2"/>
          <a:stretch>
            <a:fillRect/>
          </a:stretch>
        </p:blipFill>
        <p:spPr>
          <a:xfrm>
            <a:off x="838200" y="1903800"/>
            <a:ext cx="10515600" cy="2565344"/>
          </a:xfrm>
          <a:prstGeom prst="rect">
            <a:avLst/>
          </a:prstGeom>
        </p:spPr>
      </p:pic>
    </p:spTree>
    <p:extLst>
      <p:ext uri="{BB962C8B-B14F-4D97-AF65-F5344CB8AC3E}">
        <p14:creationId xmlns:p14="http://schemas.microsoft.com/office/powerpoint/2010/main" val="2714912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09D5C-0A44-E743-BBD3-830E2B857300}"/>
              </a:ext>
            </a:extLst>
          </p:cNvPr>
          <p:cNvSpPr>
            <a:spLocks noGrp="1"/>
          </p:cNvSpPr>
          <p:nvPr>
            <p:ph type="title"/>
          </p:nvPr>
        </p:nvSpPr>
        <p:spPr/>
        <p:txBody>
          <a:bodyPr/>
          <a:lstStyle/>
          <a:p>
            <a:r>
              <a:rPr lang="en-US" dirty="0"/>
              <a:t>Results: Downtown Toronto </a:t>
            </a:r>
            <a:r>
              <a:rPr lang="en-US" dirty="0" err="1"/>
              <a:t>dataframes</a:t>
            </a:r>
            <a:r>
              <a:rPr lang="en-US" dirty="0"/>
              <a:t> from k-means clustering</a:t>
            </a:r>
          </a:p>
        </p:txBody>
      </p:sp>
      <p:pic>
        <p:nvPicPr>
          <p:cNvPr id="7" name="Content Placeholder 6">
            <a:extLst>
              <a:ext uri="{FF2B5EF4-FFF2-40B4-BE49-F238E27FC236}">
                <a16:creationId xmlns:a16="http://schemas.microsoft.com/office/drawing/2014/main" id="{6C09802B-45F0-464C-BBFC-EE3F067E2F32}"/>
              </a:ext>
            </a:extLst>
          </p:cNvPr>
          <p:cNvPicPr>
            <a:picLocks noGrp="1" noChangeAspect="1"/>
          </p:cNvPicPr>
          <p:nvPr>
            <p:ph idx="1"/>
          </p:nvPr>
        </p:nvPicPr>
        <p:blipFill>
          <a:blip r:embed="rId2"/>
          <a:stretch>
            <a:fillRect/>
          </a:stretch>
        </p:blipFill>
        <p:spPr>
          <a:xfrm>
            <a:off x="838200" y="1690688"/>
            <a:ext cx="10515600" cy="1218082"/>
          </a:xfrm>
          <a:prstGeom prst="rect">
            <a:avLst/>
          </a:prstGeom>
        </p:spPr>
      </p:pic>
    </p:spTree>
    <p:extLst>
      <p:ext uri="{BB962C8B-B14F-4D97-AF65-F5344CB8AC3E}">
        <p14:creationId xmlns:p14="http://schemas.microsoft.com/office/powerpoint/2010/main" val="18587413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CF1E9-B2C7-254A-BA10-166A1CDF4CBE}"/>
              </a:ext>
            </a:extLst>
          </p:cNvPr>
          <p:cNvSpPr>
            <a:spLocks noGrp="1"/>
          </p:cNvSpPr>
          <p:nvPr>
            <p:ph type="title"/>
          </p:nvPr>
        </p:nvSpPr>
        <p:spPr/>
        <p:txBody>
          <a:bodyPr/>
          <a:lstStyle/>
          <a:p>
            <a:r>
              <a:rPr lang="en-US" dirty="0"/>
              <a:t>Results: Downtown Toronto </a:t>
            </a:r>
            <a:r>
              <a:rPr lang="en-US" dirty="0" err="1"/>
              <a:t>dataframes</a:t>
            </a:r>
            <a:r>
              <a:rPr lang="en-US" dirty="0"/>
              <a:t> from k-means clustering</a:t>
            </a:r>
          </a:p>
        </p:txBody>
      </p:sp>
      <p:pic>
        <p:nvPicPr>
          <p:cNvPr id="4" name="Content Placeholder 3">
            <a:extLst>
              <a:ext uri="{FF2B5EF4-FFF2-40B4-BE49-F238E27FC236}">
                <a16:creationId xmlns:a16="http://schemas.microsoft.com/office/drawing/2014/main" id="{4295C61E-A3E2-0C45-91EE-A5B813F0AB77}"/>
              </a:ext>
            </a:extLst>
          </p:cNvPr>
          <p:cNvPicPr>
            <a:picLocks noGrp="1" noChangeAspect="1"/>
          </p:cNvPicPr>
          <p:nvPr>
            <p:ph idx="1"/>
          </p:nvPr>
        </p:nvPicPr>
        <p:blipFill>
          <a:blip r:embed="rId2"/>
          <a:stretch>
            <a:fillRect/>
          </a:stretch>
        </p:blipFill>
        <p:spPr>
          <a:xfrm>
            <a:off x="838200" y="1739407"/>
            <a:ext cx="10515600" cy="1689593"/>
          </a:xfrm>
          <a:prstGeom prst="rect">
            <a:avLst/>
          </a:prstGeom>
        </p:spPr>
      </p:pic>
    </p:spTree>
    <p:extLst>
      <p:ext uri="{BB962C8B-B14F-4D97-AF65-F5344CB8AC3E}">
        <p14:creationId xmlns:p14="http://schemas.microsoft.com/office/powerpoint/2010/main" val="2316348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8A885-1EB0-E342-A918-DDB0FBB694AA}"/>
              </a:ext>
            </a:extLst>
          </p:cNvPr>
          <p:cNvSpPr>
            <a:spLocks noGrp="1"/>
          </p:cNvSpPr>
          <p:nvPr>
            <p:ph type="title"/>
          </p:nvPr>
        </p:nvSpPr>
        <p:spPr/>
        <p:txBody>
          <a:bodyPr>
            <a:normAutofit/>
          </a:bodyPr>
          <a:lstStyle/>
          <a:p>
            <a:r>
              <a:rPr lang="en-US" dirty="0"/>
              <a:t>Results: Downtown Toronto </a:t>
            </a:r>
            <a:r>
              <a:rPr lang="en-US" dirty="0" err="1"/>
              <a:t>dataframes</a:t>
            </a:r>
            <a:r>
              <a:rPr lang="en-US" dirty="0"/>
              <a:t> from k-means clustering</a:t>
            </a:r>
          </a:p>
        </p:txBody>
      </p:sp>
      <p:pic>
        <p:nvPicPr>
          <p:cNvPr id="4" name="Content Placeholder 3">
            <a:extLst>
              <a:ext uri="{FF2B5EF4-FFF2-40B4-BE49-F238E27FC236}">
                <a16:creationId xmlns:a16="http://schemas.microsoft.com/office/drawing/2014/main" id="{8484A5BD-D069-C543-96BC-1AFD31B63756}"/>
              </a:ext>
            </a:extLst>
          </p:cNvPr>
          <p:cNvPicPr>
            <a:picLocks noGrp="1" noChangeAspect="1"/>
          </p:cNvPicPr>
          <p:nvPr>
            <p:ph idx="1"/>
          </p:nvPr>
        </p:nvPicPr>
        <p:blipFill>
          <a:blip r:embed="rId2"/>
          <a:stretch>
            <a:fillRect/>
          </a:stretch>
        </p:blipFill>
        <p:spPr>
          <a:xfrm>
            <a:off x="838200" y="1865867"/>
            <a:ext cx="10515600" cy="1932387"/>
          </a:xfrm>
          <a:prstGeom prst="rect">
            <a:avLst/>
          </a:prstGeom>
        </p:spPr>
      </p:pic>
    </p:spTree>
    <p:extLst>
      <p:ext uri="{BB962C8B-B14F-4D97-AF65-F5344CB8AC3E}">
        <p14:creationId xmlns:p14="http://schemas.microsoft.com/office/powerpoint/2010/main" val="22943858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8A885-1EB0-E342-A918-DDB0FBB694AA}"/>
              </a:ext>
            </a:extLst>
          </p:cNvPr>
          <p:cNvSpPr>
            <a:spLocks noGrp="1"/>
          </p:cNvSpPr>
          <p:nvPr>
            <p:ph type="title"/>
          </p:nvPr>
        </p:nvSpPr>
        <p:spPr/>
        <p:txBody>
          <a:bodyPr>
            <a:normAutofit/>
          </a:bodyPr>
          <a:lstStyle/>
          <a:p>
            <a:r>
              <a:rPr lang="en-US" dirty="0"/>
              <a:t>Results: Downtown Toronto </a:t>
            </a:r>
            <a:r>
              <a:rPr lang="en-US" dirty="0" err="1"/>
              <a:t>dataframes</a:t>
            </a:r>
            <a:r>
              <a:rPr lang="en-US" dirty="0"/>
              <a:t> from k-means clustering</a:t>
            </a:r>
          </a:p>
        </p:txBody>
      </p:sp>
      <p:pic>
        <p:nvPicPr>
          <p:cNvPr id="6" name="Content Placeholder 5">
            <a:extLst>
              <a:ext uri="{FF2B5EF4-FFF2-40B4-BE49-F238E27FC236}">
                <a16:creationId xmlns:a16="http://schemas.microsoft.com/office/drawing/2014/main" id="{D0C1AEB3-7A18-F142-85F8-9FF08914C89C}"/>
              </a:ext>
            </a:extLst>
          </p:cNvPr>
          <p:cNvPicPr>
            <a:picLocks noGrp="1" noChangeAspect="1"/>
          </p:cNvPicPr>
          <p:nvPr>
            <p:ph idx="1"/>
          </p:nvPr>
        </p:nvPicPr>
        <p:blipFill>
          <a:blip r:embed="rId2"/>
          <a:stretch>
            <a:fillRect/>
          </a:stretch>
        </p:blipFill>
        <p:spPr>
          <a:xfrm>
            <a:off x="838200" y="1690688"/>
            <a:ext cx="10515600" cy="1091825"/>
          </a:xfrm>
          <a:prstGeom prst="rect">
            <a:avLst/>
          </a:prstGeom>
        </p:spPr>
      </p:pic>
    </p:spTree>
    <p:extLst>
      <p:ext uri="{BB962C8B-B14F-4D97-AF65-F5344CB8AC3E}">
        <p14:creationId xmlns:p14="http://schemas.microsoft.com/office/powerpoint/2010/main" val="1585116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r>
              <a:rPr lang="en-IN" dirty="0"/>
              <a:t>The purpose of this project was to find the most common venues in downtown Toronto based on postal code and k-means clustering to obtain information for newcomers and visitors alike.</a:t>
            </a:r>
          </a:p>
          <a:p>
            <a:r>
              <a:rPr lang="en-IN" dirty="0"/>
              <a:t>Mapped the different suburbs based on clusters and inspected the data frames based on the clusters to determine the most common type of venue(s) present in each area.</a:t>
            </a:r>
          </a:p>
          <a:p>
            <a:r>
              <a:rPr lang="en-IN" dirty="0"/>
              <a:t>This helps people decide where to go for the type of venue(s) they are looking for at that time or a particular situation</a:t>
            </a:r>
          </a:p>
        </p:txBody>
      </p:sp>
      <p:sp>
        <p:nvSpPr>
          <p:cNvPr id="2" name="Title 1"/>
          <p:cNvSpPr>
            <a:spLocks noGrp="1"/>
          </p:cNvSpPr>
          <p:nvPr>
            <p:ph type="title"/>
          </p:nvPr>
        </p:nvSpPr>
        <p:spPr/>
        <p:txBody>
          <a:bodyPr>
            <a:normAutofit fontScale="90000"/>
          </a:bodyPr>
          <a:lstStyle/>
          <a:p>
            <a:r>
              <a:rPr lang="en-IN" dirty="0"/>
              <a:t>     </a:t>
            </a:r>
            <a:br>
              <a:rPr lang="en-IN" dirty="0"/>
            </a:br>
            <a:br>
              <a:rPr lang="en-IN" dirty="0"/>
            </a:br>
            <a:br>
              <a:rPr lang="en-IN" dirty="0"/>
            </a:br>
            <a:br>
              <a:rPr lang="en-IN" dirty="0"/>
            </a:br>
            <a:r>
              <a:rPr lang="en-IN" dirty="0"/>
              <a:t>Discussion</a:t>
            </a:r>
            <a:br>
              <a:rPr lang="en-IN" dirty="0"/>
            </a:br>
            <a:br>
              <a:rPr lang="en-IN" dirty="0"/>
            </a:br>
            <a:br>
              <a:rPr lang="en-IN" dirty="0"/>
            </a:br>
            <a:br>
              <a:rPr lang="en-IN" dirty="0"/>
            </a:br>
            <a:r>
              <a:rPr lang="en-IN" dirty="0"/>
              <a:t>                                         </a:t>
            </a:r>
          </a:p>
        </p:txBody>
      </p:sp>
    </p:spTree>
    <p:extLst>
      <p:ext uri="{BB962C8B-B14F-4D97-AF65-F5344CB8AC3E}">
        <p14:creationId xmlns:p14="http://schemas.microsoft.com/office/powerpoint/2010/main" val="28983622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Conclusion</a:t>
            </a:r>
          </a:p>
        </p:txBody>
      </p:sp>
      <p:sp>
        <p:nvSpPr>
          <p:cNvPr id="3" name="Content Placeholder 2"/>
          <p:cNvSpPr>
            <a:spLocks noGrp="1"/>
          </p:cNvSpPr>
          <p:nvPr>
            <p:ph idx="1"/>
          </p:nvPr>
        </p:nvSpPr>
        <p:spPr>
          <a:xfrm>
            <a:off x="838200" y="1597025"/>
            <a:ext cx="10515600" cy="4351338"/>
          </a:xfrm>
        </p:spPr>
        <p:txBody>
          <a:bodyPr/>
          <a:lstStyle/>
          <a:p>
            <a:r>
              <a:rPr lang="en-IN" dirty="0"/>
              <a:t>During this project, the k-means algorithm was employed in order to cluster types of venues near certain postal codes within the downtown Toronto area. This helped us discover which types of venues are most common in the downtown Toronto neighbourhood and therefore can decide which part of downtown Toronto to visit for whatever it is the person is looking for</a:t>
            </a:r>
          </a:p>
          <a:p>
            <a:r>
              <a:rPr lang="en-IN" dirty="0"/>
              <a:t> Using the </a:t>
            </a:r>
            <a:r>
              <a:rPr lang="en-IN" dirty="0" err="1"/>
              <a:t>dataframes</a:t>
            </a:r>
            <a:r>
              <a:rPr lang="en-IN" dirty="0"/>
              <a:t> above, one can see the most common venues for each neighbourhood and their respective locations, so it makes it easy to find the type of place you are looking for. </a:t>
            </a:r>
          </a:p>
          <a:p>
            <a:pPr>
              <a:buNone/>
            </a:pPr>
            <a:endParaRPr lang="en-IN" dirty="0"/>
          </a:p>
        </p:txBody>
      </p:sp>
    </p:spTree>
    <p:extLst>
      <p:ext uri="{BB962C8B-B14F-4D97-AF65-F5344CB8AC3E}">
        <p14:creationId xmlns:p14="http://schemas.microsoft.com/office/powerpoint/2010/main" val="1108071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592A5-E251-5740-A207-81EA10730BBB}"/>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116C011A-ADBE-6445-A234-EECC1940BD46}"/>
              </a:ext>
            </a:extLst>
          </p:cNvPr>
          <p:cNvSpPr>
            <a:spLocks noGrp="1"/>
          </p:cNvSpPr>
          <p:nvPr>
            <p:ph idx="1"/>
          </p:nvPr>
        </p:nvSpPr>
        <p:spPr/>
        <p:txBody>
          <a:bodyPr/>
          <a:lstStyle/>
          <a:p>
            <a:r>
              <a:rPr lang="en-US" dirty="0"/>
              <a:t>Using the Toronto API Data from Foursquare Inc, we will be looking at the borough of Downtown Toronto (or any other desired borough)</a:t>
            </a:r>
          </a:p>
          <a:p>
            <a:r>
              <a:rPr lang="en-US" dirty="0"/>
              <a:t>The problem: As a bustling city, Downtown Toronto is full of places and things to see. As a tourist or a new resident, it can be overwhelming very quickly. Using this foursquare API data along with borough and the </a:t>
            </a:r>
            <a:r>
              <a:rPr lang="en-US" dirty="0" err="1"/>
              <a:t>neighbourhood</a:t>
            </a:r>
            <a:r>
              <a:rPr lang="en-US" dirty="0"/>
              <a:t> we are in, we can determine the most common types of venues and their exact location on a map</a:t>
            </a:r>
          </a:p>
          <a:p>
            <a:r>
              <a:rPr lang="en-US" dirty="0"/>
              <a:t>Trying to determine:</a:t>
            </a:r>
          </a:p>
          <a:p>
            <a:pPr lvl="1"/>
            <a:r>
              <a:rPr lang="en-US" dirty="0"/>
              <a:t>1. Determine the most common type of venue in downtown Toronto</a:t>
            </a:r>
          </a:p>
          <a:p>
            <a:pPr lvl="1"/>
            <a:r>
              <a:rPr lang="en-US" dirty="0"/>
              <a:t>2. Determine what is the most common type of cuisine in Downtown Toronto</a:t>
            </a:r>
          </a:p>
        </p:txBody>
      </p:sp>
    </p:spTree>
    <p:extLst>
      <p:ext uri="{BB962C8B-B14F-4D97-AF65-F5344CB8AC3E}">
        <p14:creationId xmlns:p14="http://schemas.microsoft.com/office/powerpoint/2010/main" val="37850927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Python Libraries and Packages Used</a:t>
            </a:r>
          </a:p>
        </p:txBody>
      </p:sp>
      <p:sp>
        <p:nvSpPr>
          <p:cNvPr id="3" name="Content Placeholder 2"/>
          <p:cNvSpPr>
            <a:spLocks noGrp="1"/>
          </p:cNvSpPr>
          <p:nvPr>
            <p:ph idx="1"/>
          </p:nvPr>
        </p:nvSpPr>
        <p:spPr/>
        <p:txBody>
          <a:bodyPr>
            <a:normAutofit fontScale="92500" lnSpcReduction="20000"/>
          </a:bodyPr>
          <a:lstStyle/>
          <a:p>
            <a:pPr>
              <a:buNone/>
            </a:pPr>
            <a:endParaRPr lang="en-IN" dirty="0"/>
          </a:p>
          <a:p>
            <a:r>
              <a:rPr lang="en-IN" dirty="0"/>
              <a:t>Pandas: For creating and manipulating </a:t>
            </a:r>
            <a:r>
              <a:rPr lang="en-IN" dirty="0" err="1"/>
              <a:t>dataframes</a:t>
            </a:r>
            <a:r>
              <a:rPr lang="en-IN" dirty="0"/>
              <a:t>.</a:t>
            </a:r>
          </a:p>
          <a:p>
            <a:r>
              <a:rPr lang="en-IN" dirty="0"/>
              <a:t>Folium: Python visualization library would be used to visualize the neighbourhoods cluster distribution of using interactive leaflet map.</a:t>
            </a:r>
          </a:p>
          <a:p>
            <a:r>
              <a:rPr lang="en-IN" dirty="0" err="1"/>
              <a:t>Scikit</a:t>
            </a:r>
            <a:r>
              <a:rPr lang="en-IN" dirty="0"/>
              <a:t> Learn: For importing k-means clustering.</a:t>
            </a:r>
          </a:p>
          <a:p>
            <a:r>
              <a:rPr lang="en-IN" dirty="0"/>
              <a:t>JSON: Library to handle JSON files.</a:t>
            </a:r>
          </a:p>
          <a:p>
            <a:r>
              <a:rPr lang="en-IN" dirty="0"/>
              <a:t>XML: To separate data from presentation and XML stores data in plain text format.</a:t>
            </a:r>
          </a:p>
          <a:p>
            <a:r>
              <a:rPr lang="en-IN" dirty="0"/>
              <a:t>Geocoder: To retrieve Location Data.</a:t>
            </a:r>
          </a:p>
          <a:p>
            <a:r>
              <a:rPr lang="en-IN" dirty="0"/>
              <a:t>Beautiful Soup and Requests: To scrap and library to handle http requests.</a:t>
            </a:r>
          </a:p>
          <a:p>
            <a:r>
              <a:rPr lang="en-IN" dirty="0"/>
              <a:t>Matplotlib: Python Plotting Module</a:t>
            </a:r>
          </a:p>
          <a:p>
            <a:endParaRPr lang="en-IN" dirty="0"/>
          </a:p>
        </p:txBody>
      </p:sp>
    </p:spTree>
    <p:extLst>
      <p:ext uri="{BB962C8B-B14F-4D97-AF65-F5344CB8AC3E}">
        <p14:creationId xmlns:p14="http://schemas.microsoft.com/office/powerpoint/2010/main" val="2145067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6646A-2ADF-BC4F-B2DE-93A8063F1DE0}"/>
              </a:ext>
            </a:extLst>
          </p:cNvPr>
          <p:cNvSpPr>
            <a:spLocks noGrp="1"/>
          </p:cNvSpPr>
          <p:nvPr>
            <p:ph type="title"/>
          </p:nvPr>
        </p:nvSpPr>
        <p:spPr/>
        <p:txBody>
          <a:bodyPr/>
          <a:lstStyle/>
          <a:p>
            <a:r>
              <a:rPr lang="en-US" dirty="0"/>
              <a:t>Target Population</a:t>
            </a:r>
          </a:p>
        </p:txBody>
      </p:sp>
      <p:sp>
        <p:nvSpPr>
          <p:cNvPr id="3" name="Content Placeholder 2">
            <a:extLst>
              <a:ext uri="{FF2B5EF4-FFF2-40B4-BE49-F238E27FC236}">
                <a16:creationId xmlns:a16="http://schemas.microsoft.com/office/drawing/2014/main" id="{088BFEC1-9094-0243-BF40-6448E6AA2011}"/>
              </a:ext>
            </a:extLst>
          </p:cNvPr>
          <p:cNvSpPr>
            <a:spLocks noGrp="1"/>
          </p:cNvSpPr>
          <p:nvPr>
            <p:ph idx="1"/>
          </p:nvPr>
        </p:nvSpPr>
        <p:spPr/>
        <p:txBody>
          <a:bodyPr/>
          <a:lstStyle/>
          <a:p>
            <a:r>
              <a:rPr lang="en-US" dirty="0"/>
              <a:t>New residents and tourists of Toronto, Canada</a:t>
            </a:r>
          </a:p>
          <a:p>
            <a:r>
              <a:rPr lang="en-US" dirty="0"/>
              <a:t>Traveling business people looking to find the types of food and venues near them</a:t>
            </a:r>
          </a:p>
          <a:p>
            <a:endParaRPr lang="en-US" dirty="0"/>
          </a:p>
        </p:txBody>
      </p:sp>
    </p:spTree>
    <p:extLst>
      <p:ext uri="{BB962C8B-B14F-4D97-AF65-F5344CB8AC3E}">
        <p14:creationId xmlns:p14="http://schemas.microsoft.com/office/powerpoint/2010/main" val="862430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DC1C7-6728-0A40-81FB-E91EBA734A17}"/>
              </a:ext>
            </a:extLst>
          </p:cNvPr>
          <p:cNvSpPr>
            <a:spLocks noGrp="1"/>
          </p:cNvSpPr>
          <p:nvPr>
            <p:ph type="title"/>
          </p:nvPr>
        </p:nvSpPr>
        <p:spPr/>
        <p:txBody>
          <a:bodyPr/>
          <a:lstStyle/>
          <a:p>
            <a:r>
              <a:rPr lang="en-US" dirty="0"/>
              <a:t>Data Section</a:t>
            </a:r>
          </a:p>
        </p:txBody>
      </p:sp>
      <p:sp>
        <p:nvSpPr>
          <p:cNvPr id="3" name="Content Placeholder 2">
            <a:extLst>
              <a:ext uri="{FF2B5EF4-FFF2-40B4-BE49-F238E27FC236}">
                <a16:creationId xmlns:a16="http://schemas.microsoft.com/office/drawing/2014/main" id="{315C3B0F-0FFE-4B4D-ABC6-5056FA88100B}"/>
              </a:ext>
            </a:extLst>
          </p:cNvPr>
          <p:cNvSpPr>
            <a:spLocks noGrp="1"/>
          </p:cNvSpPr>
          <p:nvPr>
            <p:ph idx="1"/>
          </p:nvPr>
        </p:nvSpPr>
        <p:spPr/>
        <p:txBody>
          <a:bodyPr/>
          <a:lstStyle/>
          <a:p>
            <a:r>
              <a:rPr lang="en-IN" dirty="0"/>
              <a:t>Data: </a:t>
            </a:r>
            <a:r>
              <a:rPr lang="en-IN" dirty="0">
                <a:hlinkClick r:id="rId2"/>
              </a:rPr>
              <a:t>https://en.wikipedia.org/wiki/List_of_postal_codes_of_Canada:_M</a:t>
            </a:r>
            <a:endParaRPr lang="en-IN" dirty="0"/>
          </a:p>
          <a:p>
            <a:r>
              <a:rPr lang="en-IN" dirty="0"/>
              <a:t>Foursquare API Developer Data</a:t>
            </a:r>
          </a:p>
          <a:p>
            <a:r>
              <a:rPr lang="en-IN" dirty="0"/>
              <a:t>Focus on Downtown Toronto</a:t>
            </a:r>
          </a:p>
          <a:p>
            <a:endParaRPr lang="en-US" dirty="0"/>
          </a:p>
        </p:txBody>
      </p:sp>
    </p:spTree>
    <p:extLst>
      <p:ext uri="{BB962C8B-B14F-4D97-AF65-F5344CB8AC3E}">
        <p14:creationId xmlns:p14="http://schemas.microsoft.com/office/powerpoint/2010/main" val="2517485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FOURSQUARE API </a:t>
            </a:r>
          </a:p>
        </p:txBody>
      </p:sp>
      <p:sp>
        <p:nvSpPr>
          <p:cNvPr id="3" name="Content Placeholder 2"/>
          <p:cNvSpPr>
            <a:spLocks noGrp="1"/>
          </p:cNvSpPr>
          <p:nvPr>
            <p:ph idx="1"/>
          </p:nvPr>
        </p:nvSpPr>
        <p:spPr/>
        <p:txBody>
          <a:bodyPr/>
          <a:lstStyle/>
          <a:p>
            <a:r>
              <a:rPr lang="en-IN" dirty="0"/>
              <a:t>Foursquare is a location data provider with information about all manner of venues and events within an area of interest. </a:t>
            </a:r>
          </a:p>
          <a:p>
            <a:r>
              <a:rPr lang="en-IN" dirty="0"/>
              <a:t>Such information includes venue names, locations, menus and photos depending on the type of API call you make</a:t>
            </a:r>
          </a:p>
          <a:p>
            <a:r>
              <a:rPr lang="en-IN" dirty="0"/>
              <a:t>The Foursquare location platform will be used as the main data source since all the required information for Toronto can be obtained through them</a:t>
            </a:r>
          </a:p>
        </p:txBody>
      </p:sp>
    </p:spTree>
    <p:extLst>
      <p:ext uri="{BB962C8B-B14F-4D97-AF65-F5344CB8AC3E}">
        <p14:creationId xmlns:p14="http://schemas.microsoft.com/office/powerpoint/2010/main" val="637628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FOURSQUARE API DATA</a:t>
            </a:r>
          </a:p>
        </p:txBody>
      </p:sp>
      <p:sp>
        <p:nvSpPr>
          <p:cNvPr id="3" name="Content Placeholder 2"/>
          <p:cNvSpPr>
            <a:spLocks noGrp="1"/>
          </p:cNvSpPr>
          <p:nvPr>
            <p:ph idx="1"/>
          </p:nvPr>
        </p:nvSpPr>
        <p:spPr/>
        <p:txBody>
          <a:bodyPr>
            <a:normAutofit fontScale="92500" lnSpcReduction="20000"/>
          </a:bodyPr>
          <a:lstStyle/>
          <a:p>
            <a:pPr>
              <a:buNone/>
            </a:pPr>
            <a:r>
              <a:rPr lang="en-IN" dirty="0"/>
              <a:t>The data retrieved from Foursquare contained information of venues within a specified distance of the longitude and latitude of the postcodes. The information obtained per venue as follows:</a:t>
            </a:r>
          </a:p>
          <a:p>
            <a:r>
              <a:rPr lang="en-IN" dirty="0"/>
              <a:t> Neighbourhood </a:t>
            </a:r>
          </a:p>
          <a:p>
            <a:r>
              <a:rPr lang="en-IN" dirty="0"/>
              <a:t> Latitude </a:t>
            </a:r>
          </a:p>
          <a:p>
            <a:r>
              <a:rPr lang="en-IN" dirty="0"/>
              <a:t> Longitude</a:t>
            </a:r>
          </a:p>
          <a:p>
            <a:r>
              <a:rPr lang="en-IN" dirty="0"/>
              <a:t> Venue </a:t>
            </a:r>
          </a:p>
          <a:p>
            <a:r>
              <a:rPr lang="en-IN" dirty="0"/>
              <a:t> Name</a:t>
            </a:r>
          </a:p>
          <a:p>
            <a:r>
              <a:rPr lang="en-IN" dirty="0"/>
              <a:t>Latitude</a:t>
            </a:r>
          </a:p>
          <a:p>
            <a:r>
              <a:rPr lang="en-IN" dirty="0"/>
              <a:t>Longitude </a:t>
            </a:r>
          </a:p>
          <a:p>
            <a:r>
              <a:rPr lang="en-IN" dirty="0"/>
              <a:t>Category</a:t>
            </a:r>
          </a:p>
        </p:txBody>
      </p:sp>
    </p:spTree>
    <p:extLst>
      <p:ext uri="{BB962C8B-B14F-4D97-AF65-F5344CB8AC3E}">
        <p14:creationId xmlns:p14="http://schemas.microsoft.com/office/powerpoint/2010/main" val="1333267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09D5C-0A44-E743-BBD3-830E2B857300}"/>
              </a:ext>
            </a:extLst>
          </p:cNvPr>
          <p:cNvSpPr>
            <a:spLocks noGrp="1"/>
          </p:cNvSpPr>
          <p:nvPr>
            <p:ph type="title"/>
          </p:nvPr>
        </p:nvSpPr>
        <p:spPr/>
        <p:txBody>
          <a:bodyPr/>
          <a:lstStyle/>
          <a:p>
            <a:r>
              <a:rPr lang="en-US" dirty="0"/>
              <a:t>Map of Toronto </a:t>
            </a:r>
            <a:r>
              <a:rPr lang="en-US" dirty="0" err="1"/>
              <a:t>neighbourhoods</a:t>
            </a:r>
            <a:endParaRPr lang="en-US" dirty="0"/>
          </a:p>
        </p:txBody>
      </p:sp>
      <p:pic>
        <p:nvPicPr>
          <p:cNvPr id="4" name="Content Placeholder 3">
            <a:extLst>
              <a:ext uri="{FF2B5EF4-FFF2-40B4-BE49-F238E27FC236}">
                <a16:creationId xmlns:a16="http://schemas.microsoft.com/office/drawing/2014/main" id="{36059207-7F2A-4C48-99B7-431042DB96FB}"/>
              </a:ext>
            </a:extLst>
          </p:cNvPr>
          <p:cNvPicPr>
            <a:picLocks noGrp="1" noChangeAspect="1"/>
          </p:cNvPicPr>
          <p:nvPr>
            <p:ph idx="1"/>
          </p:nvPr>
        </p:nvPicPr>
        <p:blipFill>
          <a:blip r:embed="rId2"/>
          <a:stretch>
            <a:fillRect/>
          </a:stretch>
        </p:blipFill>
        <p:spPr>
          <a:xfrm>
            <a:off x="733269" y="1960512"/>
            <a:ext cx="10515600" cy="3906102"/>
          </a:xfrm>
          <a:prstGeom prst="rect">
            <a:avLst/>
          </a:prstGeom>
        </p:spPr>
      </p:pic>
    </p:spTree>
    <p:extLst>
      <p:ext uri="{BB962C8B-B14F-4D97-AF65-F5344CB8AC3E}">
        <p14:creationId xmlns:p14="http://schemas.microsoft.com/office/powerpoint/2010/main" val="8403457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09D5C-0A44-E743-BBD3-830E2B857300}"/>
              </a:ext>
            </a:extLst>
          </p:cNvPr>
          <p:cNvSpPr>
            <a:spLocks noGrp="1"/>
          </p:cNvSpPr>
          <p:nvPr>
            <p:ph type="title"/>
          </p:nvPr>
        </p:nvSpPr>
        <p:spPr/>
        <p:txBody>
          <a:bodyPr/>
          <a:lstStyle/>
          <a:p>
            <a:r>
              <a:rPr lang="en-US" dirty="0"/>
              <a:t>Map of Downtown Toronto </a:t>
            </a:r>
            <a:r>
              <a:rPr lang="en-US" dirty="0" err="1"/>
              <a:t>neighbourhoods</a:t>
            </a:r>
            <a:endParaRPr lang="en-US" dirty="0"/>
          </a:p>
        </p:txBody>
      </p:sp>
      <p:pic>
        <p:nvPicPr>
          <p:cNvPr id="6" name="Content Placeholder 5">
            <a:extLst>
              <a:ext uri="{FF2B5EF4-FFF2-40B4-BE49-F238E27FC236}">
                <a16:creationId xmlns:a16="http://schemas.microsoft.com/office/drawing/2014/main" id="{6CB0D7B9-B836-6C4F-A00D-E803DCE904CB}"/>
              </a:ext>
            </a:extLst>
          </p:cNvPr>
          <p:cNvPicPr>
            <a:picLocks noGrp="1" noChangeAspect="1"/>
          </p:cNvPicPr>
          <p:nvPr>
            <p:ph idx="1"/>
          </p:nvPr>
        </p:nvPicPr>
        <p:blipFill>
          <a:blip r:embed="rId2"/>
          <a:stretch>
            <a:fillRect/>
          </a:stretch>
        </p:blipFill>
        <p:spPr>
          <a:xfrm>
            <a:off x="838200" y="1690688"/>
            <a:ext cx="10515600" cy="3886778"/>
          </a:xfrm>
          <a:prstGeom prst="rect">
            <a:avLst/>
          </a:prstGeom>
        </p:spPr>
      </p:pic>
    </p:spTree>
    <p:extLst>
      <p:ext uri="{BB962C8B-B14F-4D97-AF65-F5344CB8AC3E}">
        <p14:creationId xmlns:p14="http://schemas.microsoft.com/office/powerpoint/2010/main" val="2820360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dirty="0"/>
            </a:br>
            <a:r>
              <a:rPr lang="en-IN" dirty="0"/>
              <a:t>Methodology</a:t>
            </a:r>
            <a:br>
              <a:rPr lang="en-IN" dirty="0"/>
            </a:br>
            <a:r>
              <a:rPr lang="en-IN" dirty="0"/>
              <a:t> </a:t>
            </a:r>
            <a:r>
              <a:rPr lang="en-IN" b="1" dirty="0"/>
              <a:t> </a:t>
            </a:r>
          </a:p>
        </p:txBody>
      </p:sp>
      <p:sp>
        <p:nvSpPr>
          <p:cNvPr id="3" name="Content Placeholder 2"/>
          <p:cNvSpPr>
            <a:spLocks noGrp="1"/>
          </p:cNvSpPr>
          <p:nvPr>
            <p:ph idx="1"/>
          </p:nvPr>
        </p:nvSpPr>
        <p:spPr>
          <a:xfrm>
            <a:off x="838200" y="1690688"/>
            <a:ext cx="10515600" cy="4351338"/>
          </a:xfrm>
        </p:spPr>
        <p:txBody>
          <a:bodyPr/>
          <a:lstStyle/>
          <a:p>
            <a:pPr>
              <a:buNone/>
            </a:pPr>
            <a:r>
              <a:rPr lang="en-IN" dirty="0"/>
              <a:t>K-Means Clustering :</a:t>
            </a:r>
          </a:p>
          <a:p>
            <a:r>
              <a:rPr lang="en-IN" dirty="0"/>
              <a:t>To compare the neighbourhoods within Toronto, and specifically Downtown Toronto for newcomers and visitors</a:t>
            </a:r>
          </a:p>
          <a:p>
            <a:r>
              <a:rPr lang="en-IN" dirty="0"/>
              <a:t>In order to do that, we need to cluster the data. This can be done using an unsupervised machine learning approach known as the K-means clustering algorithm</a:t>
            </a:r>
          </a:p>
          <a:p>
            <a:pPr>
              <a:buNone/>
            </a:pPr>
            <a:endParaRPr lang="en-IN" dirty="0"/>
          </a:p>
          <a:p>
            <a:endParaRPr lang="en-IN" dirty="0"/>
          </a:p>
        </p:txBody>
      </p:sp>
    </p:spTree>
    <p:extLst>
      <p:ext uri="{BB962C8B-B14F-4D97-AF65-F5344CB8AC3E}">
        <p14:creationId xmlns:p14="http://schemas.microsoft.com/office/powerpoint/2010/main" val="4263160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1331</TotalTime>
  <Words>725</Words>
  <Application>Microsoft Macintosh PowerPoint</Application>
  <PresentationFormat>Widescreen</PresentationFormat>
  <Paragraphs>63</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The Battle of the Neighbourhoods</vt:lpstr>
      <vt:lpstr>Introduction</vt:lpstr>
      <vt:lpstr>Target Population</vt:lpstr>
      <vt:lpstr>Data Section</vt:lpstr>
      <vt:lpstr>FOURSQUARE API </vt:lpstr>
      <vt:lpstr>FOURSQUARE API DATA</vt:lpstr>
      <vt:lpstr>Map of Toronto neighbourhoods</vt:lpstr>
      <vt:lpstr>Map of Downtown Toronto neighbourhoods</vt:lpstr>
      <vt:lpstr> Methodology   </vt:lpstr>
      <vt:lpstr>K-MEANS CLUSTERING</vt:lpstr>
      <vt:lpstr> WORKFLOW</vt:lpstr>
      <vt:lpstr>Results: Map of Downtown Toronto using k-means clustering</vt:lpstr>
      <vt:lpstr>Results: Downtown Toronto dataframes from k-means clustering</vt:lpstr>
      <vt:lpstr>Results: Downtown Toronto dataframes from k-means clustering</vt:lpstr>
      <vt:lpstr>Results: Downtown Toronto dataframes from k-means clustering</vt:lpstr>
      <vt:lpstr>Results: Downtown Toronto dataframes from k-means clustering</vt:lpstr>
      <vt:lpstr>Results: Downtown Toronto dataframes from k-means clustering</vt:lpstr>
      <vt:lpstr>         Discussion                                             </vt:lpstr>
      <vt:lpstr>Conclusion</vt:lpstr>
      <vt:lpstr>Python Libraries and Packages Used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the Neighbourhoods</dc:title>
  <dc:creator>Gabriel Fernandez-Bueno</dc:creator>
  <cp:lastModifiedBy>Gabriel Fernandez-Bueno</cp:lastModifiedBy>
  <cp:revision>11</cp:revision>
  <dcterms:created xsi:type="dcterms:W3CDTF">2021-03-10T23:26:25Z</dcterms:created>
  <dcterms:modified xsi:type="dcterms:W3CDTF">2021-03-11T21:37:35Z</dcterms:modified>
</cp:coreProperties>
</file>

<file path=docProps/thumbnail.jpeg>
</file>